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61" r:id="rId11"/>
    <p:sldId id="262" r:id="rId12"/>
    <p:sldId id="263" r:id="rId13"/>
    <p:sldId id="264" r:id="rId14"/>
    <p:sldId id="265" r:id="rId15"/>
    <p:sldId id="268" r:id="rId16"/>
    <p:sldId id="279" r:id="rId17"/>
    <p:sldId id="280" r:id="rId18"/>
    <p:sldId id="26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9419-580A-42E4-A08A-55966989183A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421B-979F-4E36-A692-8BCAD9FD3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2;&#1083;&#1072;&#1076;&#1080;&#1089;&#1083;&#1072;&#1074;\Contacts\Desktop\7.%20&#1055;&#1092;&#1072;&#1091;\Video_20180425093025564_by_videoshow.mp4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otehnika.mozell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2;&#1083;&#1072;&#1076;&#1080;&#1089;&#1083;&#1072;&#1074;\Contacts\Desktop\7.%20&#1055;&#1092;&#1072;&#1091;\Video_20180813152304041_by_videoshow.mp4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robototehnika.mozello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47667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Робототехника как средство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формирования инженерного потенциала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обучающихся общеобразовательной школы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hutterstock_445463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700808"/>
            <a:ext cx="3744416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28529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Разработчик проекта: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Пфау Владислав Сергеевич, учитель физики МБОУ «Гимназия №12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39952" y="6165304"/>
            <a:ext cx="1841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Ленинск-Кузнецкий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раз0работчика проекта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РТИФИКАТ-ARDUIN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3672408" cy="2833427"/>
          </a:xfrm>
          <a:prstGeom prst="rect">
            <a:avLst/>
          </a:prstGeom>
        </p:spPr>
      </p:pic>
      <p:pic>
        <p:nvPicPr>
          <p:cNvPr id="5" name="Рисунок 4" descr="0001.jpg"/>
          <p:cNvPicPr>
            <a:picLocks noChangeAspect="1"/>
          </p:cNvPicPr>
          <p:nvPr/>
        </p:nvPicPr>
        <p:blipFill>
          <a:blip r:embed="rId4" cstate="print"/>
          <a:srcRect l="3538" r="1963"/>
          <a:stretch>
            <a:fillRect/>
          </a:stretch>
        </p:blipFill>
        <p:spPr>
          <a:xfrm>
            <a:off x="1331640" y="3861048"/>
            <a:ext cx="3659365" cy="27387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450912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о прохождении курсов повышения квалификации </a:t>
            </a:r>
            <a:r>
              <a:rPr lang="en-US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  <a:endParaRPr lang="ru-RU" sz="1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55679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о прохождении курсов повышения квалификации Московского физико-технического института</a:t>
            </a:r>
            <a:endParaRPr lang="ru-RU" sz="1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606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Работы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857653" cy="2571769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35905" y="1700808"/>
            <a:ext cx="340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промышленного манипулятора для переноса и сортировки грузов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m_TLCimgGallery1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21088"/>
            <a:ext cx="3888432" cy="2288219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35905" y="4581128"/>
            <a:ext cx="340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автоматизированной машины для полива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Работы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744416" cy="2286000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631" y="4204409"/>
            <a:ext cx="3408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руки-манипулятора для учащихся с проблемами опорно-двигательного аппарата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0" y="1772816"/>
            <a:ext cx="3888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самоориентирующейся автономной инвалидной коляски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6491.JPG"/>
          <p:cNvPicPr>
            <a:picLocks noChangeAspect="1"/>
          </p:cNvPicPr>
          <p:nvPr/>
        </p:nvPicPr>
        <p:blipFill>
          <a:blip r:embed="rId4" cstate="print"/>
          <a:srcRect r="22050"/>
          <a:stretch>
            <a:fillRect/>
          </a:stretch>
        </p:blipFill>
        <p:spPr>
          <a:xfrm rot="16200000">
            <a:off x="5597281" y="1467615"/>
            <a:ext cx="2485943" cy="2088231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Работы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ideo_20180425093025564_by_videosho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196752"/>
            <a:ext cx="6300000" cy="472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 проекта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http://robototehnika.mozello.ru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7020272" cy="438767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22057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 проекта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http://robototehnika.mozello.ru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Video_20180813152304041_by_videosho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35696" y="1268760"/>
            <a:ext cx="6660000" cy="49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Партнеры проекта</a:t>
            </a:r>
          </a:p>
        </p:txBody>
      </p:sp>
      <p:pic>
        <p:nvPicPr>
          <p:cNvPr id="4" name="Рисунок 3" descr="24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836712"/>
            <a:ext cx="1710931" cy="1683556"/>
          </a:xfrm>
          <a:prstGeom prst="rect">
            <a:avLst/>
          </a:prstGeom>
        </p:spPr>
      </p:pic>
      <p:pic>
        <p:nvPicPr>
          <p:cNvPr id="5" name="Рисунок 4" descr="ит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996952"/>
            <a:ext cx="2824239" cy="1139110"/>
          </a:xfrm>
          <a:prstGeom prst="rect">
            <a:avLst/>
          </a:prstGeom>
        </p:spPr>
      </p:pic>
      <p:pic>
        <p:nvPicPr>
          <p:cNvPr id="6" name="Рисунок 5" descr="кузгт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836712"/>
            <a:ext cx="1584176" cy="1614447"/>
          </a:xfrm>
          <a:prstGeom prst="rect">
            <a:avLst/>
          </a:prstGeom>
        </p:spPr>
      </p:pic>
      <p:pic>
        <p:nvPicPr>
          <p:cNvPr id="7" name="Рисунок 6" descr="мфт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708920"/>
            <a:ext cx="3061738" cy="1662428"/>
          </a:xfrm>
          <a:prstGeom prst="rect">
            <a:avLst/>
          </a:prstGeom>
        </p:spPr>
      </p:pic>
      <p:pic>
        <p:nvPicPr>
          <p:cNvPr id="10" name="Рисунок 9" descr="нгту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980728"/>
            <a:ext cx="1809278" cy="1507732"/>
          </a:xfrm>
          <a:prstGeom prst="rect">
            <a:avLst/>
          </a:prstGeom>
        </p:spPr>
      </p:pic>
      <p:pic>
        <p:nvPicPr>
          <p:cNvPr id="11" name="Рисунок 10" descr="тп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4447449"/>
            <a:ext cx="2736304" cy="1823063"/>
          </a:xfrm>
          <a:prstGeom prst="rect">
            <a:avLst/>
          </a:prstGeom>
        </p:spPr>
      </p:pic>
      <p:pic>
        <p:nvPicPr>
          <p:cNvPr id="12" name="Рисунок 11" descr="uD2DnHiO_g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4581128"/>
            <a:ext cx="1815976" cy="1815976"/>
          </a:xfrm>
          <a:prstGeom prst="rect">
            <a:avLst/>
          </a:prstGeom>
        </p:spPr>
      </p:pic>
      <p:pic>
        <p:nvPicPr>
          <p:cNvPr id="13" name="Рисунок 12" descr="300px-IFN_KemSU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4725144"/>
            <a:ext cx="1311979" cy="161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Партнеры проекта</a:t>
            </a:r>
          </a:p>
        </p:txBody>
      </p:sp>
      <p:pic>
        <p:nvPicPr>
          <p:cNvPr id="4" name="Рисунок 3" descr="3d обращова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068960"/>
            <a:ext cx="2570686" cy="1296144"/>
          </a:xfrm>
          <a:prstGeom prst="rect">
            <a:avLst/>
          </a:prstGeom>
        </p:spPr>
      </p:pic>
      <p:pic>
        <p:nvPicPr>
          <p:cNvPr id="5" name="Рисунок 4" descr="RIA-Robotics-Online-1200x6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653136"/>
            <a:ext cx="3347864" cy="1757629"/>
          </a:xfrm>
          <a:prstGeom prst="rect">
            <a:avLst/>
          </a:prstGeom>
        </p:spPr>
      </p:pic>
      <p:pic>
        <p:nvPicPr>
          <p:cNvPr id="6" name="Рисунок 5" descr="Гауд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3845226" cy="1296144"/>
          </a:xfrm>
          <a:prstGeom prst="rect">
            <a:avLst/>
          </a:prstGeom>
        </p:spPr>
      </p:pic>
      <p:pic>
        <p:nvPicPr>
          <p:cNvPr id="7" name="Рисунок 6" descr="казроботик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852936"/>
            <a:ext cx="1711077" cy="1711077"/>
          </a:xfrm>
          <a:prstGeom prst="rect">
            <a:avLst/>
          </a:prstGeom>
        </p:spPr>
      </p:pic>
      <p:pic>
        <p:nvPicPr>
          <p:cNvPr id="10" name="Рисунок 9" descr="меридиа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133430"/>
            <a:ext cx="2057371" cy="1152128"/>
          </a:xfrm>
          <a:prstGeom prst="rect">
            <a:avLst/>
          </a:prstGeom>
        </p:spPr>
      </p:pic>
      <p:pic>
        <p:nvPicPr>
          <p:cNvPr id="11" name="Рисунок 10" descr="умная школ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8640" y="764704"/>
            <a:ext cx="3383360" cy="1903140"/>
          </a:xfrm>
          <a:prstGeom prst="rect">
            <a:avLst/>
          </a:prstGeom>
        </p:spPr>
      </p:pic>
      <p:pic>
        <p:nvPicPr>
          <p:cNvPr id="12" name="Рисунок 11" descr="цош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653136"/>
            <a:ext cx="2448272" cy="174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1340768"/>
          <a:ext cx="7416823" cy="4320459"/>
        </p:xfrm>
        <a:graphic>
          <a:graphicData uri="http://schemas.openxmlformats.org/drawingml/2006/table">
            <a:tbl>
              <a:tblPr/>
              <a:tblGrid>
                <a:gridCol w="2061222"/>
                <a:gridCol w="1921225"/>
                <a:gridCol w="1763357"/>
                <a:gridCol w="1671019"/>
              </a:tblGrid>
              <a:tr h="655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 проекта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Критерии оценивания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Инструмент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оценки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04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Теоретическая разработка программы курса «Робототехника» и апробация внедрения курса в информационно-образовательную среду гимназии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Наличие рабочей программы по курсу «Робототехника»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Использование приемов  и методик, направленных на  формирование инженерного потенциала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Соответствие содержания программы требованиям федерального государственного стандарта основного общего образования.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Наличие положительной рецензии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Выполнение проектов по робототехнике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Оценка программы рецензентами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Наличие технологических карт занятий.                                                                               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Паспорта выполненных проектов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1663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692696"/>
          <a:ext cx="7164000" cy="5850622"/>
        </p:xfrm>
        <a:graphic>
          <a:graphicData uri="http://schemas.openxmlformats.org/drawingml/2006/table">
            <a:tbl>
              <a:tblPr/>
              <a:tblGrid>
                <a:gridCol w="1990975"/>
                <a:gridCol w="1855708"/>
                <a:gridCol w="1703245"/>
                <a:gridCol w="1614072"/>
              </a:tblGrid>
              <a:tr h="462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 проекта</a:t>
                      </a:r>
                    </a:p>
                  </a:txBody>
                  <a:tcPr marL="4681" marR="4681" marT="4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Критерии оценивания</a:t>
                      </a:r>
                    </a:p>
                  </a:txBody>
                  <a:tcPr marL="4681" marR="4681" marT="4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4681" marR="4681" marT="4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Инструмент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оценки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1" marR="4681" marT="4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00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Повысить уровень практических умений работы с конструкторскими решениями</a:t>
                      </a:r>
                    </a:p>
                  </a:txBody>
                  <a:tcPr marL="4681" marR="4681" marT="4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Когнитивный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сформиро-ванность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 представлений о теории решения изобретательских задач)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сформированности умений решать творческие и изобретательские задачи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Сборник текстов творческих и изобретательских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Мотивационно-волевой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сформированость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мотивационно-волевой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регуляции к занятиям по робототехники)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сформированности  мотивации  выполнению проектов по робототехнике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Количественный и качественный анализ выполненных проектов    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Инструментально-деятельностный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Участие в конкурсах, конференциях технической направленности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Обучающиеся  применяют приобретённые  умения и навыки на различных учебных предметах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Количественный и качественный анализ участия конкурсах, конференциях технической направленности 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инструментария для мониторинга сформированности уровня практических умений работы с конструкторскими решениями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 сформированности практических умений работы с конструкторскими решениями 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Диагностический инструментарий</a:t>
                      </a:r>
                    </a:p>
                  </a:txBody>
                  <a:tcPr marL="4681" marR="4681" marT="46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76470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условий для формирования инженерного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потенциала*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обучающихся на занятиях 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робототехникой.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335699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Под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инженерным потенциалом мы понимаем совокупность имеющихся знаний,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навыков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с возможностью развивать их и реализовывать при решении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техническим творчеством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80" y="1268760"/>
          <a:ext cx="6912769" cy="4320480"/>
        </p:xfrm>
        <a:graphic>
          <a:graphicData uri="http://schemas.openxmlformats.org/drawingml/2006/table">
            <a:tbl>
              <a:tblPr/>
              <a:tblGrid>
                <a:gridCol w="1921139"/>
                <a:gridCol w="1790657"/>
                <a:gridCol w="1643518"/>
                <a:gridCol w="1557455"/>
              </a:tblGrid>
              <a:tr h="870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 проекта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Критерии оценивания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Инструмент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оценки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680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Способствовать развитию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метапредметных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навыков обучающихся основной школы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мотивации учащихся к участию в конференциях, проектах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в конференциях, конкурсах. Представление работ на научных выставках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Анализ участия и результативности  участия обучающихся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Обучающиеся применяют приобретённые  умения и навыки в процессе обучения другим дисциплинам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Успешное применение полученных умений и навыков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Диагностический инструментарий</a:t>
                      </a:r>
                    </a:p>
                  </a:txBody>
                  <a:tcPr marL="7350" marR="7350" marT="7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44624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убликаци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92696"/>
            <a:ext cx="6408712" cy="4530674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5445224"/>
            <a:ext cx="7416824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Диплом лауреата Международной научно-технической конференции «Экстремальная робототехника»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Санкт-Петербург, июль 2018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zahstan_3_stepen_bolshoj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36712"/>
            <a:ext cx="3666236" cy="5184576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8104" y="1628800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Диплом лауреата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Международного фестиваля робототехники, программирования и инновационных технологий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RoboLand-2018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Караганда, март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sk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3238799" cy="4618607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4048" y="16288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призера олимпиады школьников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«Политехническая олимпиада»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робототехнике,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Санкт-Петербург, май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virid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3494112" cy="4941168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8064" y="2636912"/>
            <a:ext cx="37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областной конференции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«Информатика – наука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Новокузнецк, апрель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ri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836712"/>
            <a:ext cx="3805602" cy="5347835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2120" y="162880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призера олимпиады школьников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«Политехническая олимпиада»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робототехнике,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Санкт-Петербург, май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Тиражирование проекта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ramota3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2966344" cy="424847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pic>
        <p:nvPicPr>
          <p:cNvPr id="5" name="Рисунок 4" descr="sketch-15341510523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25144"/>
            <a:ext cx="1722368" cy="1867493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496" y="1628800"/>
            <a:ext cx="37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Золотая медаль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конкурса «Инновации в образовании»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рамках Кузбасского образовательного форума-2018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4509120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810" y="448618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завтра формируется уже сегодня!</a:t>
            </a:r>
            <a:endParaRPr lang="ru-RU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642717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курса «Робототехника» и внедрить ее в информационно-образовательную среду гимназии.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практических умений работы с конструкторскими решениями.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метапредметных навыков обучающихся основной школы.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852936"/>
            <a:ext cx="52565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Фотоматериалы с занятий по «Робототехнике»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28_142748.jpg"/>
          <p:cNvPicPr>
            <a:picLocks noChangeAspect="1"/>
          </p:cNvPicPr>
          <p:nvPr/>
        </p:nvPicPr>
        <p:blipFill>
          <a:blip r:embed="rId3" cstate="print"/>
          <a:srcRect l="9384"/>
          <a:stretch>
            <a:fillRect/>
          </a:stretch>
        </p:blipFill>
        <p:spPr>
          <a:xfrm>
            <a:off x="4452724" y="3717032"/>
            <a:ext cx="4287936" cy="2664296"/>
          </a:xfrm>
          <a:prstGeom prst="rect">
            <a:avLst/>
          </a:prstGeom>
        </p:spPr>
      </p:pic>
      <p:pic>
        <p:nvPicPr>
          <p:cNvPr id="5" name="Рисунок 4" descr="IMG_2045.JPG"/>
          <p:cNvPicPr>
            <a:picLocks noChangeAspect="1"/>
          </p:cNvPicPr>
          <p:nvPr/>
        </p:nvPicPr>
        <p:blipFill>
          <a:blip r:embed="rId4" cstate="print"/>
          <a:srcRect r="12588" b="17941"/>
          <a:stretch>
            <a:fillRect/>
          </a:stretch>
        </p:blipFill>
        <p:spPr>
          <a:xfrm>
            <a:off x="1403648" y="836712"/>
            <a:ext cx="368180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Модуль программы №1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91680" y="1268760"/>
          <a:ext cx="7056784" cy="2160240"/>
        </p:xfrm>
        <a:graphic>
          <a:graphicData uri="http://schemas.openxmlformats.org/drawingml/2006/table">
            <a:tbl>
              <a:tblPr/>
              <a:tblGrid>
                <a:gridCol w="1685202"/>
                <a:gridCol w="1790527"/>
                <a:gridCol w="3581055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Цель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Задачи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Введение в техническое творчество через решение изобретательских задач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Диагностика уровня инженерного потенциала обучающихся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Сформировать представления о робототехнике, ТРИЗ и инженерном мышлении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Модуль программы №2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80" y="1052736"/>
          <a:ext cx="7128792" cy="3816423"/>
        </p:xfrm>
        <a:graphic>
          <a:graphicData uri="http://schemas.openxmlformats.org/drawingml/2006/table">
            <a:tbl>
              <a:tblPr/>
              <a:tblGrid>
                <a:gridCol w="2851517"/>
                <a:gridCol w="1425758"/>
                <a:gridCol w="2851517"/>
              </a:tblGrid>
              <a:tr h="40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Цель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60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Введение в робототехнику средствами конструкторского решения «Lego We Do»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Обучение  выполнению  проекта (или основам роботохехники) при помощи конструкторского решения «Lego We Do»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Сформировать умения конструирования моделей по заданному образцу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Вовлечь учащихся в активную фазу творческой деятельности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Модуль программы №3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80" y="980728"/>
          <a:ext cx="6840761" cy="4104456"/>
        </p:xfrm>
        <a:graphic>
          <a:graphicData uri="http://schemas.openxmlformats.org/drawingml/2006/table">
            <a:tbl>
              <a:tblPr/>
              <a:tblGrid>
                <a:gridCol w="1633615"/>
                <a:gridCol w="1735716"/>
                <a:gridCol w="3471430"/>
              </a:tblGrid>
              <a:tr h="540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Цель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0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связей робототехники с другими учебными дисциплинами средствами набора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Lego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Механика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техника» и «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Lego Mindstorms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понимания  у учащихся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метапредметных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связей в робототехнике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1.Сформировать конструкторские умения по заданным схемам и личному замыслу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Развить творческое мышление и воображение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Модуль программы №4</a:t>
            </a:r>
          </a:p>
          <a:p>
            <a:pPr algn="ctr"/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1124745"/>
          <a:ext cx="6912768" cy="4032447"/>
        </p:xfrm>
        <a:graphic>
          <a:graphicData uri="http://schemas.openxmlformats.org/drawingml/2006/table">
            <a:tbl>
              <a:tblPr/>
              <a:tblGrid>
                <a:gridCol w="2765107"/>
                <a:gridCol w="1382554"/>
                <a:gridCol w="2765107"/>
              </a:tblGrid>
              <a:tr h="346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Цель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Задачи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04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Изучение основ программирования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роботостроении на базе решения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Arduino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 умения и навыки решения базовых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конструктор-ских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 в робототехнике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Научить учащихся основам программирования робототехнических систем;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Развить навыки работы с алгоритмами;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Обучить работать с датчиками, разбираться с системах регистрации данных;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Обучить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проектировани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роботов и программировать последовательность в их работе.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2057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Модуль программы №5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052736"/>
          <a:ext cx="6732000" cy="3959999"/>
        </p:xfrm>
        <a:graphic>
          <a:graphicData uri="http://schemas.openxmlformats.org/drawingml/2006/table">
            <a:tbl>
              <a:tblPr/>
              <a:tblGrid>
                <a:gridCol w="2692800"/>
                <a:gridCol w="1346400"/>
                <a:gridCol w="2692800"/>
              </a:tblGrid>
              <a:tr h="401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Цель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Задачи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70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Проектирование собственной автоматизированной робототехнической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модели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базе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3D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-моделирования и бесконтактного управления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Формирова-ние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навыков работы в сфере технического творчества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Равзить навыки решения технических творческих задач;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Обучить работе с нестандартными схемами и алгоритмами;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Обучить применять метапредметные связи робототехники с другими дисциплинами;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Обучить методам реализации собственных проектов.</a:t>
                      </a:r>
                    </a:p>
                  </a:txBody>
                  <a:tcPr marL="8530" marR="8530" marT="8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11179567</TotalTime>
  <Words>796</Words>
  <Application>Microsoft Office PowerPoint</Application>
  <PresentationFormat>Экран (4:3)</PresentationFormat>
  <Paragraphs>141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Владислав</cp:lastModifiedBy>
  <cp:revision>24</cp:revision>
  <dcterms:created xsi:type="dcterms:W3CDTF">2018-08-13T02:21:13Z</dcterms:created>
  <dcterms:modified xsi:type="dcterms:W3CDTF">2018-08-16T16:46:09Z</dcterms:modified>
</cp:coreProperties>
</file>